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3" r:id="rId2"/>
    <p:sldId id="307" r:id="rId3"/>
    <p:sldId id="312" r:id="rId4"/>
    <p:sldId id="313" r:id="rId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4438" autoAdjust="0"/>
  </p:normalViewPr>
  <p:slideViewPr>
    <p:cSldViewPr>
      <p:cViewPr varScale="1">
        <p:scale>
          <a:sx n="69" d="100"/>
          <a:sy n="69" d="100"/>
        </p:scale>
        <p:origin x="-1980" y="-10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20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1178C-28A7-4D31-BD52-F1491313C44E}" type="datetimeFigureOut">
              <a:rPr lang="pl-PL" smtClean="0"/>
              <a:t>2017-08-11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B21CF-8D73-4311-9B7F-12EA652CC1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925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602678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latin typeface="Calibri" panose="020F0502020204030204" pitchFamily="34" charset="0"/>
              </a:rPr>
              <a:t>Slajd tytułowy poszczególnych sekcji/części prezentacji. Do</a:t>
            </a:r>
            <a:r>
              <a:rPr lang="pl-PL" baseline="0" dirty="0" smtClean="0">
                <a:latin typeface="Calibri" panose="020F0502020204030204" pitchFamily="34" charset="0"/>
              </a:rPr>
              <a:t> tworzenia slajdów zalecamy stosowanie zamieszczonych ramek zgodnie z ich opisem. Elementy graficzne oraz logo ZUS są stałymi elementami szablonu i nie podlegają modyfikacji. Prosimy o zachowanie zastosowanej czcionki Calibri. </a:t>
            </a:r>
            <a:endParaRPr lang="pl-PL" dirty="0" smtClean="0">
              <a:latin typeface="Calibri" panose="020F0502020204030204" pitchFamily="34" charset="0"/>
            </a:endParaRP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3972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latin typeface="Calibri" panose="020F0502020204030204" pitchFamily="34" charset="0"/>
              </a:rPr>
              <a:t>Slajd z treścią wariant specjalny stosowany tylko</a:t>
            </a:r>
            <a:r>
              <a:rPr lang="pl-PL" baseline="0" dirty="0" smtClean="0">
                <a:latin typeface="Calibri" panose="020F0502020204030204" pitchFamily="34" charset="0"/>
              </a:rPr>
              <a:t> w razie konieczności (np. gdy trzeba zamieścić obszerną tabelę, skomplikowany wykres itp.). Elementy graficzne na dole i na górze slajdu („chorągiewki”) oraz logo ZUS są stałymi elementami szablonu i nie podlegają modyfikacji. Prosimy o zachowanie zastosowanej czcionki Calibri. Warto dostosować w tym względzie teksty i inne elementy wklejone z innych prezentacji czy np. z plików Worda.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7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latin typeface="Calibri" panose="020F0502020204030204" pitchFamily="34" charset="0"/>
              </a:rPr>
              <a:t>Slajd z treścią wariant specjalny stosowany tylko</a:t>
            </a:r>
            <a:r>
              <a:rPr lang="pl-PL" baseline="0" dirty="0" smtClean="0">
                <a:latin typeface="Calibri" panose="020F0502020204030204" pitchFamily="34" charset="0"/>
              </a:rPr>
              <a:t> w razie konieczności (np. gdy trzeba zamieścić obszerną tabelę, skomplikowany wykres itp.). Elementy graficzne na dole i na górze slajdu („chorągiewki”) oraz logo ZUS są stałymi elementami szablonu i nie podlegają modyfikacji. Prosimy o zachowanie zastosowanej czcionki Calibri. Warto dostosować w tym względzie teksty i inne elementy wklejone z innych prezentacji czy np. z plików Worda.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7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latin typeface="Calibri" panose="020F0502020204030204" pitchFamily="34" charset="0"/>
              </a:rPr>
              <a:t>Slajd z treścią wariant specjalny stosowany tylko</a:t>
            </a:r>
            <a:r>
              <a:rPr lang="pl-PL" baseline="0" dirty="0" smtClean="0">
                <a:latin typeface="Calibri" panose="020F0502020204030204" pitchFamily="34" charset="0"/>
              </a:rPr>
              <a:t> w razie konieczności (np. gdy trzeba zamieścić obszerną tabelę, skomplikowany wykres itp.). Elementy graficzne na dole i na górze slajdu („chorągiewki”) oraz logo ZUS są stałymi elementami szablonu i nie podlegają modyfikacji. Prosimy o zachowanie zastosowanej czcionki Calibri. Warto dostosować w tym względzie teksty i inne elementy wklejone z innych prezentacji czy np. z plików Worda.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7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odtytuł z grafiką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a 3"/>
          <p:cNvGrpSpPr/>
          <p:nvPr userDrawn="1"/>
        </p:nvGrpSpPr>
        <p:grpSpPr>
          <a:xfrm>
            <a:off x="-12998" y="0"/>
            <a:ext cx="13017798" cy="9769012"/>
            <a:chOff x="-12998" y="0"/>
            <a:chExt cx="13017798" cy="9769012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 userDrawn="1"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6" name="Prostokąt 5"/>
            <p:cNvSpPr/>
            <p:nvPr userDrawn="1"/>
          </p:nvSpPr>
          <p:spPr>
            <a:xfrm>
              <a:off x="6495900" y="0"/>
              <a:ext cx="6508899" cy="767847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sp>
        <p:nvSpPr>
          <p:cNvPr id="29" name="Symbol zastępczy tekstu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042248" y="268289"/>
            <a:ext cx="5329238" cy="5040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Miejsce i data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000" y="8683200"/>
            <a:ext cx="2560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ymbol zastępczy tekstu 2"/>
          <p:cNvSpPr>
            <a:spLocks noGrp="1"/>
          </p:cNvSpPr>
          <p:nvPr>
            <p:ph type="body" sz="quarter" idx="15" hasCustomPrompt="1"/>
          </p:nvPr>
        </p:nvSpPr>
        <p:spPr>
          <a:xfrm>
            <a:off x="7056064" y="6586760"/>
            <a:ext cx="5567016" cy="865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Imię i nazwisko prelegenta </a:t>
            </a:r>
            <a:br>
              <a:rPr lang="pl-PL" dirty="0" smtClean="0"/>
            </a:br>
            <a:r>
              <a:rPr lang="pl-PL" dirty="0" smtClean="0"/>
              <a:t>Stanowisko</a:t>
            </a:r>
          </a:p>
        </p:txBody>
      </p:sp>
      <p:sp>
        <p:nvSpPr>
          <p:cNvPr id="22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7060008" y="5003675"/>
            <a:ext cx="556307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</a:t>
            </a:r>
          </a:p>
        </p:txBody>
      </p:sp>
      <p:sp>
        <p:nvSpPr>
          <p:cNvPr id="23" name="Shape 35"/>
          <p:cNvSpPr/>
          <p:nvPr userDrawn="1"/>
        </p:nvSpPr>
        <p:spPr>
          <a:xfrm>
            <a:off x="7192764" y="4423220"/>
            <a:ext cx="1270000" cy="212031"/>
          </a:xfrm>
          <a:prstGeom prst="rect">
            <a:avLst/>
          </a:prstGeom>
          <a:solidFill>
            <a:schemeClr val="tx1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7042248" y="1060376"/>
            <a:ext cx="5580832" cy="295232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 smtClean="0"/>
              <a:t>Tutaj proszę wpisać tytuł prezentacji</a:t>
            </a:r>
            <a:endParaRPr lang="pl-PL" dirty="0"/>
          </a:p>
        </p:txBody>
      </p:sp>
      <p:sp>
        <p:nvSpPr>
          <p:cNvPr id="26" name="Symbol zastępczy tekstu 2"/>
          <p:cNvSpPr>
            <a:spLocks noGrp="1"/>
          </p:cNvSpPr>
          <p:nvPr>
            <p:ph type="body" sz="quarter" idx="14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779016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77600" y="6187802"/>
            <a:ext cx="11413432" cy="865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Dodatkowy tekst</a:t>
            </a:r>
          </a:p>
        </p:txBody>
      </p:sp>
      <p:grpSp>
        <p:nvGrpSpPr>
          <p:cNvPr id="2" name="Grupa 1"/>
          <p:cNvGrpSpPr/>
          <p:nvPr userDrawn="1"/>
        </p:nvGrpSpPr>
        <p:grpSpPr>
          <a:xfrm>
            <a:off x="-12998" y="7678476"/>
            <a:ext cx="13017798" cy="2090536"/>
            <a:chOff x="-12998" y="7678476"/>
            <a:chExt cx="13017798" cy="2090536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pic>
          <p:nvPicPr>
            <p:cNvPr id="1026" name="Picture 2" descr="D:\Moje obrazy\logo zus\logoZUSnoweRozwiniecie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0747" y="8682125"/>
              <a:ext cx="2560325" cy="575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Symbol zastępczy tekstu 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77600" y="4565526"/>
            <a:ext cx="1141343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25" name="Symbol zastępczy tekstu 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77600" y="1189534"/>
            <a:ext cx="11413432" cy="2016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Tu proszę wpisać tytuł sekcji tytuł sekcji</a:t>
            </a:r>
          </a:p>
        </p:txBody>
      </p:sp>
      <p:sp>
        <p:nvSpPr>
          <p:cNvPr id="14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453873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grafika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777600" y="3364632"/>
            <a:ext cx="5508776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741760" y="2212504"/>
            <a:ext cx="11521280" cy="864096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slajdów”.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741760" y="844352"/>
            <a:ext cx="11521280" cy="8640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slajdu krótszy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829279" y="1780456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6789738" y="3364632"/>
            <a:ext cx="5473302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3583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dużą grafiką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6790432" y="4588768"/>
            <a:ext cx="5508776" cy="37444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790432" y="2716560"/>
            <a:ext cx="5472608" cy="1656184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90432" y="916359"/>
            <a:ext cx="5472608" cy="12961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slajdu</a:t>
            </a:r>
            <a:br>
              <a:rPr lang="pl-PL" dirty="0" smtClean="0"/>
            </a:br>
            <a:r>
              <a:rPr lang="pl-PL" dirty="0" smtClean="0"/>
              <a:t>krótszy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6816576" y="2356520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741760" y="916360"/>
            <a:ext cx="5473302" cy="741682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0" name="pole tekstowe 19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5349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dużą grafiką - dłuż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6790432" y="4804792"/>
            <a:ext cx="5508776" cy="352839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790432" y="2932584"/>
            <a:ext cx="5472608" cy="1656184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90432" y="916359"/>
            <a:ext cx="5472608" cy="151216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4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</a:t>
            </a:r>
            <a:br>
              <a:rPr lang="pl-PL" dirty="0" smtClean="0"/>
            </a:br>
            <a:r>
              <a:rPr lang="pl-PL" dirty="0" smtClean="0"/>
              <a:t>slajdu dłuższy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6816576" y="2572544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741760" y="916360"/>
            <a:ext cx="5473302" cy="741682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0" name="pole tekstowe 19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19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014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829279" y="83995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19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3365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 3"/>
          <p:cNvSpPr/>
          <p:nvPr/>
        </p:nvSpPr>
        <p:spPr>
          <a:xfrm>
            <a:off x="-12998" y="7678476"/>
            <a:ext cx="13017797" cy="2090536"/>
          </a:xfrm>
          <a:custGeom>
            <a:avLst/>
            <a:gdLst>
              <a:gd name="connsiteX0" fmla="*/ 0 w 12651729"/>
              <a:gd name="connsiteY0" fmla="*/ 1132384 h 1132384"/>
              <a:gd name="connsiteX1" fmla="*/ 448503 w 12651729"/>
              <a:gd name="connsiteY1" fmla="*/ 0 h 1132384"/>
              <a:gd name="connsiteX2" fmla="*/ 12203226 w 12651729"/>
              <a:gd name="connsiteY2" fmla="*/ 0 h 1132384"/>
              <a:gd name="connsiteX3" fmla="*/ 12651729 w 12651729"/>
              <a:gd name="connsiteY3" fmla="*/ 1132384 h 1132384"/>
              <a:gd name="connsiteX4" fmla="*/ 0 w 12651729"/>
              <a:gd name="connsiteY4" fmla="*/ 1132384 h 1132384"/>
              <a:gd name="connsiteX0" fmla="*/ 0 w 12651729"/>
              <a:gd name="connsiteY0" fmla="*/ 1160959 h 1160959"/>
              <a:gd name="connsiteX1" fmla="*/ 448503 w 12651729"/>
              <a:gd name="connsiteY1" fmla="*/ 28575 h 1160959"/>
              <a:gd name="connsiteX2" fmla="*/ 12622326 w 12651729"/>
              <a:gd name="connsiteY2" fmla="*/ 0 h 1160959"/>
              <a:gd name="connsiteX3" fmla="*/ 12651729 w 12651729"/>
              <a:gd name="connsiteY3" fmla="*/ 1160959 h 1160959"/>
              <a:gd name="connsiteX4" fmla="*/ 0 w 12651729"/>
              <a:gd name="connsiteY4" fmla="*/ 1160959 h 1160959"/>
              <a:gd name="connsiteX0" fmla="*/ 0 w 12654076"/>
              <a:gd name="connsiteY0" fmla="*/ 1167309 h 1167309"/>
              <a:gd name="connsiteX1" fmla="*/ 448503 w 12654076"/>
              <a:gd name="connsiteY1" fmla="*/ 34925 h 1167309"/>
              <a:gd name="connsiteX2" fmla="*/ 12654076 w 12654076"/>
              <a:gd name="connsiteY2" fmla="*/ 0 h 1167309"/>
              <a:gd name="connsiteX3" fmla="*/ 12651729 w 12654076"/>
              <a:gd name="connsiteY3" fmla="*/ 1167309 h 1167309"/>
              <a:gd name="connsiteX4" fmla="*/ 0 w 12654076"/>
              <a:gd name="connsiteY4" fmla="*/ 1167309 h 1167309"/>
              <a:gd name="connsiteX0" fmla="*/ 0 w 12660426"/>
              <a:gd name="connsiteY0" fmla="*/ 1148259 h 1148259"/>
              <a:gd name="connsiteX1" fmla="*/ 448503 w 12660426"/>
              <a:gd name="connsiteY1" fmla="*/ 15875 h 1148259"/>
              <a:gd name="connsiteX2" fmla="*/ 12660426 w 12660426"/>
              <a:gd name="connsiteY2" fmla="*/ 0 h 1148259"/>
              <a:gd name="connsiteX3" fmla="*/ 12651729 w 12660426"/>
              <a:gd name="connsiteY3" fmla="*/ 1148259 h 1148259"/>
              <a:gd name="connsiteX4" fmla="*/ 0 w 12660426"/>
              <a:gd name="connsiteY4" fmla="*/ 1148259 h 1148259"/>
              <a:gd name="connsiteX0" fmla="*/ 0 w 12670336"/>
              <a:gd name="connsiteY0" fmla="*/ 1148259 h 1148259"/>
              <a:gd name="connsiteX1" fmla="*/ 448503 w 12670336"/>
              <a:gd name="connsiteY1" fmla="*/ 15875 h 1148259"/>
              <a:gd name="connsiteX2" fmla="*/ 12660426 w 12670336"/>
              <a:gd name="connsiteY2" fmla="*/ 0 h 1148259"/>
              <a:gd name="connsiteX3" fmla="*/ 12670298 w 12670336"/>
              <a:gd name="connsiteY3" fmla="*/ 1148259 h 1148259"/>
              <a:gd name="connsiteX4" fmla="*/ 0 w 12670336"/>
              <a:gd name="connsiteY4" fmla="*/ 1148259 h 1148259"/>
              <a:gd name="connsiteX0" fmla="*/ 0 w 12672031"/>
              <a:gd name="connsiteY0" fmla="*/ 1143497 h 1143497"/>
              <a:gd name="connsiteX1" fmla="*/ 448503 w 12672031"/>
              <a:gd name="connsiteY1" fmla="*/ 11113 h 1143497"/>
              <a:gd name="connsiteX2" fmla="*/ 12672031 w 12672031"/>
              <a:gd name="connsiteY2" fmla="*/ 0 h 1143497"/>
              <a:gd name="connsiteX3" fmla="*/ 12670298 w 12672031"/>
              <a:gd name="connsiteY3" fmla="*/ 1143497 h 1143497"/>
              <a:gd name="connsiteX4" fmla="*/ 0 w 12672031"/>
              <a:gd name="connsiteY4" fmla="*/ 1143497 h 1143497"/>
              <a:gd name="connsiteX0" fmla="*/ 0 w 12670360"/>
              <a:gd name="connsiteY0" fmla="*/ 1143497 h 1143497"/>
              <a:gd name="connsiteX1" fmla="*/ 448503 w 12670360"/>
              <a:gd name="connsiteY1" fmla="*/ 11113 h 1143497"/>
              <a:gd name="connsiteX2" fmla="*/ 12665068 w 12670360"/>
              <a:gd name="connsiteY2" fmla="*/ 0 h 1143497"/>
              <a:gd name="connsiteX3" fmla="*/ 12670298 w 12670360"/>
              <a:gd name="connsiteY3" fmla="*/ 1143497 h 1143497"/>
              <a:gd name="connsiteX4" fmla="*/ 0 w 12670360"/>
              <a:gd name="connsiteY4" fmla="*/ 1143497 h 1143497"/>
              <a:gd name="connsiteX0" fmla="*/ 0 w 12672030"/>
              <a:gd name="connsiteY0" fmla="*/ 1145878 h 1145878"/>
              <a:gd name="connsiteX1" fmla="*/ 448503 w 12672030"/>
              <a:gd name="connsiteY1" fmla="*/ 13494 h 1145878"/>
              <a:gd name="connsiteX2" fmla="*/ 12672030 w 12672030"/>
              <a:gd name="connsiteY2" fmla="*/ 0 h 1145878"/>
              <a:gd name="connsiteX3" fmla="*/ 12670298 w 12672030"/>
              <a:gd name="connsiteY3" fmla="*/ 1145878 h 1145878"/>
              <a:gd name="connsiteX4" fmla="*/ 0 w 12672030"/>
              <a:gd name="connsiteY4" fmla="*/ 1145878 h 1145878"/>
              <a:gd name="connsiteX0" fmla="*/ 0 w 12670360"/>
              <a:gd name="connsiteY0" fmla="*/ 1145878 h 1145878"/>
              <a:gd name="connsiteX1" fmla="*/ 448503 w 12670360"/>
              <a:gd name="connsiteY1" fmla="*/ 13494 h 1145878"/>
              <a:gd name="connsiteX2" fmla="*/ 12665067 w 12670360"/>
              <a:gd name="connsiteY2" fmla="*/ 0 h 1145878"/>
              <a:gd name="connsiteX3" fmla="*/ 12670298 w 12670360"/>
              <a:gd name="connsiteY3" fmla="*/ 1145878 h 1145878"/>
              <a:gd name="connsiteX4" fmla="*/ 0 w 12670360"/>
              <a:gd name="connsiteY4" fmla="*/ 1145878 h 1145878"/>
              <a:gd name="connsiteX0" fmla="*/ 0 w 12674351"/>
              <a:gd name="connsiteY0" fmla="*/ 1145878 h 1145878"/>
              <a:gd name="connsiteX1" fmla="*/ 448503 w 12674351"/>
              <a:gd name="connsiteY1" fmla="*/ 13494 h 1145878"/>
              <a:gd name="connsiteX2" fmla="*/ 12674351 w 12674351"/>
              <a:gd name="connsiteY2" fmla="*/ 0 h 1145878"/>
              <a:gd name="connsiteX3" fmla="*/ 12670298 w 12674351"/>
              <a:gd name="connsiteY3" fmla="*/ 1145878 h 1145878"/>
              <a:gd name="connsiteX4" fmla="*/ 0 w 12674351"/>
              <a:gd name="connsiteY4" fmla="*/ 1145878 h 1145878"/>
              <a:gd name="connsiteX0" fmla="*/ 0 w 12670390"/>
              <a:gd name="connsiteY0" fmla="*/ 1145878 h 1145878"/>
              <a:gd name="connsiteX1" fmla="*/ 448503 w 12670390"/>
              <a:gd name="connsiteY1" fmla="*/ 13494 h 1145878"/>
              <a:gd name="connsiteX2" fmla="*/ 12667387 w 12670390"/>
              <a:gd name="connsiteY2" fmla="*/ 0 h 1145878"/>
              <a:gd name="connsiteX3" fmla="*/ 12670298 w 12670390"/>
              <a:gd name="connsiteY3" fmla="*/ 1145878 h 1145878"/>
              <a:gd name="connsiteX4" fmla="*/ 0 w 12670390"/>
              <a:gd name="connsiteY4" fmla="*/ 1145878 h 1145878"/>
              <a:gd name="connsiteX0" fmla="*/ 0 w 12670390"/>
              <a:gd name="connsiteY0" fmla="*/ 1145878 h 1145878"/>
              <a:gd name="connsiteX1" fmla="*/ 436898 w 12670390"/>
              <a:gd name="connsiteY1" fmla="*/ 1588 h 1145878"/>
              <a:gd name="connsiteX2" fmla="*/ 12667387 w 12670390"/>
              <a:gd name="connsiteY2" fmla="*/ 0 h 1145878"/>
              <a:gd name="connsiteX3" fmla="*/ 12670298 w 12670390"/>
              <a:gd name="connsiteY3" fmla="*/ 1145878 h 1145878"/>
              <a:gd name="connsiteX4" fmla="*/ 0 w 12670390"/>
              <a:gd name="connsiteY4" fmla="*/ 1145878 h 1145878"/>
              <a:gd name="connsiteX0" fmla="*/ 0 w 12681995"/>
              <a:gd name="connsiteY0" fmla="*/ 1148260 h 1148260"/>
              <a:gd name="connsiteX1" fmla="*/ 448503 w 12681995"/>
              <a:gd name="connsiteY1" fmla="*/ 1588 h 1148260"/>
              <a:gd name="connsiteX2" fmla="*/ 12678992 w 12681995"/>
              <a:gd name="connsiteY2" fmla="*/ 0 h 1148260"/>
              <a:gd name="connsiteX3" fmla="*/ 12681903 w 12681995"/>
              <a:gd name="connsiteY3" fmla="*/ 1145878 h 1148260"/>
              <a:gd name="connsiteX4" fmla="*/ 0 w 12681995"/>
              <a:gd name="connsiteY4" fmla="*/ 1148260 h 1148260"/>
              <a:gd name="connsiteX0" fmla="*/ 0 w 13153589"/>
              <a:gd name="connsiteY0" fmla="*/ 1143022 h 1145878"/>
              <a:gd name="connsiteX1" fmla="*/ 920097 w 13153589"/>
              <a:gd name="connsiteY1" fmla="*/ 1588 h 1145878"/>
              <a:gd name="connsiteX2" fmla="*/ 13150586 w 13153589"/>
              <a:gd name="connsiteY2" fmla="*/ 0 h 1145878"/>
              <a:gd name="connsiteX3" fmla="*/ 13153497 w 13153589"/>
              <a:gd name="connsiteY3" fmla="*/ 1145878 h 1145878"/>
              <a:gd name="connsiteX4" fmla="*/ 0 w 13153589"/>
              <a:gd name="connsiteY4" fmla="*/ 1143022 h 1145878"/>
              <a:gd name="connsiteX0" fmla="*/ 0 w 13153589"/>
              <a:gd name="connsiteY0" fmla="*/ 1146671 h 1149527"/>
              <a:gd name="connsiteX1" fmla="*/ 833477 w 13153589"/>
              <a:gd name="connsiteY1" fmla="*/ 0 h 1149527"/>
              <a:gd name="connsiteX2" fmla="*/ 13150586 w 13153589"/>
              <a:gd name="connsiteY2" fmla="*/ 3649 h 1149527"/>
              <a:gd name="connsiteX3" fmla="*/ 13153497 w 13153589"/>
              <a:gd name="connsiteY3" fmla="*/ 1149527 h 1149527"/>
              <a:gd name="connsiteX4" fmla="*/ 0 w 13153589"/>
              <a:gd name="connsiteY4" fmla="*/ 1146671 h 114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3589" h="1149527">
                <a:moveTo>
                  <a:pt x="0" y="1146671"/>
                </a:moveTo>
                <a:lnTo>
                  <a:pt x="833477" y="0"/>
                </a:lnTo>
                <a:lnTo>
                  <a:pt x="13150586" y="3649"/>
                </a:lnTo>
                <a:cubicBezTo>
                  <a:pt x="13149804" y="392752"/>
                  <a:pt x="13154279" y="760424"/>
                  <a:pt x="13153497" y="1149527"/>
                </a:cubicBezTo>
                <a:lnTo>
                  <a:pt x="0" y="1146671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8178527"/>
            <a:ext cx="13004800" cy="159048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1" name="Trójkąt prostokątny 14"/>
          <p:cNvSpPr/>
          <p:nvPr/>
        </p:nvSpPr>
        <p:spPr>
          <a:xfrm flipV="1">
            <a:off x="-2756" y="8171381"/>
            <a:ext cx="621929" cy="1596952"/>
          </a:xfrm>
          <a:custGeom>
            <a:avLst/>
            <a:gdLst>
              <a:gd name="connsiteX0" fmla="*/ 0 w 525736"/>
              <a:gd name="connsiteY0" fmla="*/ 792088 h 792088"/>
              <a:gd name="connsiteX1" fmla="*/ 0 w 525736"/>
              <a:gd name="connsiteY1" fmla="*/ 0 h 792088"/>
              <a:gd name="connsiteX2" fmla="*/ 525736 w 525736"/>
              <a:gd name="connsiteY2" fmla="*/ 792088 h 792088"/>
              <a:gd name="connsiteX3" fmla="*/ 0 w 525736"/>
              <a:gd name="connsiteY3" fmla="*/ 792088 h 792088"/>
              <a:gd name="connsiteX0" fmla="*/ 0 w 313804"/>
              <a:gd name="connsiteY0" fmla="*/ 792088 h 792088"/>
              <a:gd name="connsiteX1" fmla="*/ 0 w 313804"/>
              <a:gd name="connsiteY1" fmla="*/ 0 h 792088"/>
              <a:gd name="connsiteX2" fmla="*/ 313804 w 313804"/>
              <a:gd name="connsiteY2" fmla="*/ 792088 h 792088"/>
              <a:gd name="connsiteX3" fmla="*/ 0 w 313804"/>
              <a:gd name="connsiteY3" fmla="*/ 792088 h 792088"/>
              <a:gd name="connsiteX0" fmla="*/ 0 w 318566"/>
              <a:gd name="connsiteY0" fmla="*/ 792088 h 792088"/>
              <a:gd name="connsiteX1" fmla="*/ 0 w 318566"/>
              <a:gd name="connsiteY1" fmla="*/ 0 h 792088"/>
              <a:gd name="connsiteX2" fmla="*/ 318566 w 318566"/>
              <a:gd name="connsiteY2" fmla="*/ 789707 h 792088"/>
              <a:gd name="connsiteX3" fmla="*/ 0 w 318566"/>
              <a:gd name="connsiteY3" fmla="*/ 792088 h 792088"/>
              <a:gd name="connsiteX0" fmla="*/ 0 w 318566"/>
              <a:gd name="connsiteY0" fmla="*/ 787325 h 789707"/>
              <a:gd name="connsiteX1" fmla="*/ 0 w 318566"/>
              <a:gd name="connsiteY1" fmla="*/ 0 h 789707"/>
              <a:gd name="connsiteX2" fmla="*/ 318566 w 318566"/>
              <a:gd name="connsiteY2" fmla="*/ 789707 h 789707"/>
              <a:gd name="connsiteX3" fmla="*/ 0 w 318566"/>
              <a:gd name="connsiteY3" fmla="*/ 787325 h 789707"/>
              <a:gd name="connsiteX0" fmla="*/ 0 w 604316"/>
              <a:gd name="connsiteY0" fmla="*/ 787325 h 1599332"/>
              <a:gd name="connsiteX1" fmla="*/ 0 w 604316"/>
              <a:gd name="connsiteY1" fmla="*/ 0 h 1599332"/>
              <a:gd name="connsiteX2" fmla="*/ 604316 w 604316"/>
              <a:gd name="connsiteY2" fmla="*/ 1599332 h 1599332"/>
              <a:gd name="connsiteX3" fmla="*/ 0 w 604316"/>
              <a:gd name="connsiteY3" fmla="*/ 787325 h 1599332"/>
              <a:gd name="connsiteX0" fmla="*/ 0 w 604316"/>
              <a:gd name="connsiteY0" fmla="*/ 1596950 h 1599332"/>
              <a:gd name="connsiteX1" fmla="*/ 0 w 604316"/>
              <a:gd name="connsiteY1" fmla="*/ 0 h 1599332"/>
              <a:gd name="connsiteX2" fmla="*/ 604316 w 604316"/>
              <a:gd name="connsiteY2" fmla="*/ 1599332 h 1599332"/>
              <a:gd name="connsiteX3" fmla="*/ 0 w 604316"/>
              <a:gd name="connsiteY3" fmla="*/ 1596950 h 1599332"/>
              <a:gd name="connsiteX0" fmla="*/ 0 w 613841"/>
              <a:gd name="connsiteY0" fmla="*/ 1596950 h 1596950"/>
              <a:gd name="connsiteX1" fmla="*/ 0 w 613841"/>
              <a:gd name="connsiteY1" fmla="*/ 0 h 1596950"/>
              <a:gd name="connsiteX2" fmla="*/ 613841 w 613841"/>
              <a:gd name="connsiteY2" fmla="*/ 1594570 h 1596950"/>
              <a:gd name="connsiteX3" fmla="*/ 0 w 613841"/>
              <a:gd name="connsiteY3" fmla="*/ 1596950 h 1596950"/>
              <a:gd name="connsiteX0" fmla="*/ 0 w 613841"/>
              <a:gd name="connsiteY0" fmla="*/ 1589806 h 1594570"/>
              <a:gd name="connsiteX1" fmla="*/ 0 w 613841"/>
              <a:gd name="connsiteY1" fmla="*/ 0 h 1594570"/>
              <a:gd name="connsiteX2" fmla="*/ 613841 w 613841"/>
              <a:gd name="connsiteY2" fmla="*/ 1594570 h 1594570"/>
              <a:gd name="connsiteX3" fmla="*/ 0 w 613841"/>
              <a:gd name="connsiteY3" fmla="*/ 1589806 h 1594570"/>
              <a:gd name="connsiteX0" fmla="*/ 0 w 611460"/>
              <a:gd name="connsiteY0" fmla="*/ 1589806 h 1589806"/>
              <a:gd name="connsiteX1" fmla="*/ 0 w 611460"/>
              <a:gd name="connsiteY1" fmla="*/ 0 h 1589806"/>
              <a:gd name="connsiteX2" fmla="*/ 611460 w 611460"/>
              <a:gd name="connsiteY2" fmla="*/ 1585045 h 1589806"/>
              <a:gd name="connsiteX3" fmla="*/ 0 w 611460"/>
              <a:gd name="connsiteY3" fmla="*/ 1589806 h 1589806"/>
              <a:gd name="connsiteX0" fmla="*/ 0 w 613841"/>
              <a:gd name="connsiteY0" fmla="*/ 1589806 h 1589806"/>
              <a:gd name="connsiteX1" fmla="*/ 0 w 613841"/>
              <a:gd name="connsiteY1" fmla="*/ 0 h 1589806"/>
              <a:gd name="connsiteX2" fmla="*/ 613841 w 613841"/>
              <a:gd name="connsiteY2" fmla="*/ 1587426 h 1589806"/>
              <a:gd name="connsiteX3" fmla="*/ 0 w 613841"/>
              <a:gd name="connsiteY3" fmla="*/ 1589806 h 1589806"/>
              <a:gd name="connsiteX0" fmla="*/ 0 w 613841"/>
              <a:gd name="connsiteY0" fmla="*/ 1589806 h 1594570"/>
              <a:gd name="connsiteX1" fmla="*/ 0 w 613841"/>
              <a:gd name="connsiteY1" fmla="*/ 0 h 1594570"/>
              <a:gd name="connsiteX2" fmla="*/ 613841 w 613841"/>
              <a:gd name="connsiteY2" fmla="*/ 1594570 h 1594570"/>
              <a:gd name="connsiteX3" fmla="*/ 0 w 613841"/>
              <a:gd name="connsiteY3" fmla="*/ 1589806 h 1594570"/>
              <a:gd name="connsiteX0" fmla="*/ 2381 w 613841"/>
              <a:gd name="connsiteY0" fmla="*/ 1596950 h 1596950"/>
              <a:gd name="connsiteX1" fmla="*/ 0 w 613841"/>
              <a:gd name="connsiteY1" fmla="*/ 0 h 1596950"/>
              <a:gd name="connsiteX2" fmla="*/ 613841 w 613841"/>
              <a:gd name="connsiteY2" fmla="*/ 1594570 h 1596950"/>
              <a:gd name="connsiteX3" fmla="*/ 2381 w 613841"/>
              <a:gd name="connsiteY3" fmla="*/ 1596950 h 1596950"/>
              <a:gd name="connsiteX0" fmla="*/ 105 w 616327"/>
              <a:gd name="connsiteY0" fmla="*/ 1596950 h 1596950"/>
              <a:gd name="connsiteX1" fmla="*/ 2486 w 616327"/>
              <a:gd name="connsiteY1" fmla="*/ 0 h 1596950"/>
              <a:gd name="connsiteX2" fmla="*/ 616327 w 616327"/>
              <a:gd name="connsiteY2" fmla="*/ 1594570 h 1596950"/>
              <a:gd name="connsiteX3" fmla="*/ 105 w 616327"/>
              <a:gd name="connsiteY3" fmla="*/ 1596950 h 1596950"/>
              <a:gd name="connsiteX0" fmla="*/ 105 w 609303"/>
              <a:gd name="connsiteY0" fmla="*/ 1596950 h 1596952"/>
              <a:gd name="connsiteX1" fmla="*/ 2486 w 609303"/>
              <a:gd name="connsiteY1" fmla="*/ 0 h 1596952"/>
              <a:gd name="connsiteX2" fmla="*/ 609303 w 609303"/>
              <a:gd name="connsiteY2" fmla="*/ 1596952 h 1596952"/>
              <a:gd name="connsiteX3" fmla="*/ 105 w 609303"/>
              <a:gd name="connsiteY3" fmla="*/ 1596950 h 1596952"/>
              <a:gd name="connsiteX0" fmla="*/ 2302 w 611500"/>
              <a:gd name="connsiteY0" fmla="*/ 1596950 h 1596952"/>
              <a:gd name="connsiteX1" fmla="*/ 0 w 611500"/>
              <a:gd name="connsiteY1" fmla="*/ 0 h 1596952"/>
              <a:gd name="connsiteX2" fmla="*/ 611500 w 611500"/>
              <a:gd name="connsiteY2" fmla="*/ 1596952 h 1596952"/>
              <a:gd name="connsiteX3" fmla="*/ 2302 w 611500"/>
              <a:gd name="connsiteY3" fmla="*/ 1596950 h 159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1500" h="1596952">
                <a:moveTo>
                  <a:pt x="2302" y="1596950"/>
                </a:moveTo>
                <a:cubicBezTo>
                  <a:pt x="1508" y="1064633"/>
                  <a:pt x="794" y="532317"/>
                  <a:pt x="0" y="0"/>
                </a:cubicBezTo>
                <a:lnTo>
                  <a:pt x="611500" y="1596952"/>
                </a:lnTo>
                <a:lnTo>
                  <a:pt x="2302" y="159695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957784" y="3417573"/>
            <a:ext cx="10945216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66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Dziękuję za uwagę</a:t>
            </a:r>
            <a:endParaRPr kumimoji="0" lang="pl-PL" sz="66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88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7" r:id="rId3"/>
    <p:sldLayoutId id="2147483656" r:id="rId4"/>
    <p:sldLayoutId id="2147483654" r:id="rId5"/>
    <p:sldLayoutId id="2147483651" r:id="rId6"/>
    <p:sldLayoutId id="2147483655" r:id="rId7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584200" eaLnBrk="1" hangingPunct="1">
        <a:defRPr sz="6000">
          <a:latin typeface="Lato Bold" panose="020F0802020204030203" charset="-18"/>
          <a:ea typeface="+mn-ea"/>
          <a:cs typeface="+mn-cs"/>
          <a:sym typeface="Helvetica Light"/>
        </a:defRPr>
      </a:lvl1pPr>
      <a:lvl2pPr indent="228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1pPr>
      <a:lvl2pPr marL="889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2pPr>
      <a:lvl3pPr marL="1333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3pPr>
      <a:lvl4pPr marL="1778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4pPr>
      <a:lvl5pPr marL="2222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5pPr>
      <a:lvl6pPr marL="2667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000" dirty="0">
                <a:solidFill>
                  <a:schemeClr val="tx1">
                    <a:lumMod val="75000"/>
                  </a:schemeClr>
                </a:solidFill>
                <a:latin typeface="Lato Bold"/>
              </a:rPr>
              <a:t>e-Składka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pl-PL" sz="6000" dirty="0" smtClean="0">
              <a:latin typeface="Lato Bold"/>
            </a:endParaRPr>
          </a:p>
          <a:p>
            <a:pPr algn="ctr"/>
            <a:r>
              <a:rPr lang="pl-PL" sz="6000" dirty="0" smtClean="0">
                <a:latin typeface="Lato Bold"/>
              </a:rPr>
              <a:t>od </a:t>
            </a:r>
            <a:r>
              <a:rPr lang="pl-PL" sz="6000" dirty="0">
                <a:latin typeface="Lato Bold"/>
              </a:rPr>
              <a:t>1 stycznia 2018 r</a:t>
            </a:r>
            <a:r>
              <a:rPr lang="pl-PL" sz="6000" dirty="0" smtClean="0">
                <a:latin typeface="Lato Bold"/>
              </a:rPr>
              <a:t>. </a:t>
            </a:r>
          </a:p>
          <a:p>
            <a:pPr algn="ctr"/>
            <a:r>
              <a:rPr lang="pl-PL" sz="6000" dirty="0" smtClean="0">
                <a:latin typeface="Lato Bold"/>
              </a:rPr>
              <a:t>zmiany </a:t>
            </a:r>
            <a:r>
              <a:rPr lang="pl-PL" sz="6000" dirty="0">
                <a:latin typeface="Lato Bold"/>
              </a:rPr>
              <a:t>w opłacaniu </a:t>
            </a:r>
            <a:r>
              <a:rPr lang="pl-PL" sz="6000" dirty="0" smtClean="0">
                <a:latin typeface="Lato Bold"/>
              </a:rPr>
              <a:t>składek</a:t>
            </a:r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ZUS II Oddział w Warszawie</a:t>
            </a: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233" y="268288"/>
            <a:ext cx="2160240" cy="104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721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61647" y="1156375"/>
            <a:ext cx="12025336" cy="832022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rtl="0">
              <a:tabLst>
                <a:tab pos="2160588" algn="l"/>
              </a:tabLst>
            </a:pPr>
            <a:r>
              <a:rPr lang="pl-PL" sz="3200" dirty="0" smtClean="0">
                <a:solidFill>
                  <a:srgbClr val="003D6E"/>
                </a:solidFill>
              </a:rPr>
              <a:t>Od 1.01.2018 </a:t>
            </a:r>
            <a:r>
              <a:rPr lang="pl-PL" sz="3200" dirty="0" smtClean="0">
                <a:solidFill>
                  <a:schemeClr val="tx1"/>
                </a:solidFill>
              </a:rPr>
              <a:t>wpłaty składek ZUS </a:t>
            </a:r>
            <a:r>
              <a:rPr lang="pl-PL" sz="3200" dirty="0">
                <a:solidFill>
                  <a:schemeClr val="tx1"/>
                </a:solidFill>
              </a:rPr>
              <a:t>będą realizowane tylko na indywidualne numery rachunków składkowych</a:t>
            </a:r>
          </a:p>
          <a:p>
            <a:pPr algn="just">
              <a:tabLst>
                <a:tab pos="2160588" algn="l"/>
              </a:tabLst>
            </a:pPr>
            <a:endParaRPr lang="pl-PL" dirty="0" smtClean="0">
              <a:solidFill>
                <a:srgbClr val="003D6E"/>
              </a:solidFill>
            </a:endParaRPr>
          </a:p>
          <a:p>
            <a:pPr algn="just">
              <a:tabLst>
                <a:tab pos="2160588" algn="l"/>
              </a:tabLst>
            </a:pPr>
            <a:r>
              <a:rPr lang="pl-PL" sz="3200" dirty="0" smtClean="0">
                <a:solidFill>
                  <a:srgbClr val="003D6E"/>
                </a:solidFill>
              </a:rPr>
              <a:t>Płatnik </a:t>
            </a:r>
            <a:r>
              <a:rPr lang="pl-PL" sz="3200" dirty="0">
                <a:solidFill>
                  <a:srgbClr val="003D6E"/>
                </a:solidFill>
              </a:rPr>
              <a:t>będzie opłacał jednym przelewem, na jeden rachunek składkowy, wszystkie składki na: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2160588" algn="l"/>
              </a:tabLst>
            </a:pPr>
            <a:r>
              <a:rPr lang="pl-PL" sz="2600" dirty="0">
                <a:solidFill>
                  <a:srgbClr val="003D6E"/>
                </a:solidFill>
              </a:rPr>
              <a:t>ubezpieczenia społeczne (emerytalne, rentowe, chorobowe, wypadkowe),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2160588" algn="l"/>
              </a:tabLst>
            </a:pPr>
            <a:r>
              <a:rPr lang="pl-PL" sz="2600" dirty="0">
                <a:solidFill>
                  <a:srgbClr val="003D6E"/>
                </a:solidFill>
              </a:rPr>
              <a:t>ubezpieczenie zdrowotne,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2160588" algn="l"/>
              </a:tabLst>
            </a:pPr>
            <a:r>
              <a:rPr lang="pl-PL" sz="2600" dirty="0">
                <a:solidFill>
                  <a:srgbClr val="003D6E"/>
                </a:solidFill>
              </a:rPr>
              <a:t>Fundusz Pracy,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2160588" algn="l"/>
              </a:tabLst>
            </a:pPr>
            <a:r>
              <a:rPr lang="pl-PL" sz="2600" dirty="0">
                <a:solidFill>
                  <a:srgbClr val="003D6E"/>
                </a:solidFill>
              </a:rPr>
              <a:t>Fundusz Gwarantowanych Świadczeń Pracowniczych,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2160588" algn="l"/>
              </a:tabLst>
            </a:pPr>
            <a:r>
              <a:rPr lang="pl-PL" sz="2600" dirty="0">
                <a:solidFill>
                  <a:srgbClr val="003D6E"/>
                </a:solidFill>
              </a:rPr>
              <a:t>Fundusz Emerytur Pomostowych.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dirty="0" smtClean="0">
              <a:solidFill>
                <a:srgbClr val="000000"/>
              </a:solidFill>
            </a:endParaRPr>
          </a:p>
          <a:p>
            <a:pPr algn="l" rtl="0" latinLnBrk="1" hangingPunct="0"/>
            <a:r>
              <a:rPr lang="pl-PL" sz="2800" dirty="0">
                <a:solidFill>
                  <a:schemeClr val="tx1"/>
                </a:solidFill>
              </a:rPr>
              <a:t>Informację o numerze rachunku składkowego płatnicy otrzymają pocztą w okresie </a:t>
            </a:r>
            <a:br>
              <a:rPr lang="pl-PL" sz="28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od 1 października do 31 grudnia 2017 r. </a:t>
            </a:r>
            <a:endParaRPr lang="pl-PL" sz="2800" b="1" dirty="0" smtClean="0">
              <a:solidFill>
                <a:schemeClr val="tx1"/>
              </a:solidFill>
            </a:endParaRPr>
          </a:p>
          <a:p>
            <a:pPr algn="l" rtl="0" latinLnBrk="1" hangingPunct="0"/>
            <a:endParaRPr lang="pl-PL" sz="2800" b="1" dirty="0" smtClean="0">
              <a:solidFill>
                <a:schemeClr val="tx1"/>
              </a:solidFill>
            </a:endParaRPr>
          </a:p>
          <a:p>
            <a:pPr algn="l" rtl="0" latinLnBrk="1" hangingPunct="0"/>
            <a:r>
              <a:rPr lang="pl-PL" sz="2800" dirty="0">
                <a:solidFill>
                  <a:schemeClr val="tx1"/>
                </a:solidFill>
              </a:rPr>
              <a:t>Nowy płatnik informację o numerze rachunku składkowego otrzyma pocztą </a:t>
            </a:r>
            <a:r>
              <a:rPr lang="pl-PL" sz="2800" dirty="0" smtClean="0">
                <a:solidFill>
                  <a:schemeClr val="tx1"/>
                </a:solidFill>
              </a:rPr>
              <a:t>                   niezwłocznie </a:t>
            </a:r>
            <a:r>
              <a:rPr lang="pl-PL" sz="2800" dirty="0">
                <a:solidFill>
                  <a:schemeClr val="tx1"/>
                </a:solidFill>
              </a:rPr>
              <a:t>po utworzeniu konta płatnika składek. </a:t>
            </a:r>
            <a:endParaRPr lang="pl-PL" sz="2800" b="1" dirty="0">
              <a:solidFill>
                <a:schemeClr val="tx1"/>
              </a:solidFill>
            </a:endParaRP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2050" name="Picture 2" descr="C:\Users\anna.rosocha\AppData\Local\Microsoft\Windows\Temporary Internet Files\Content.Outlook\Q1UAVCHM\e-skladkaRevers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48" y="124272"/>
            <a:ext cx="1000006" cy="78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25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7704" y="1347827"/>
            <a:ext cx="12241360" cy="798167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pl-PL" sz="2800" dirty="0" smtClean="0">
                <a:solidFill>
                  <a:schemeClr val="tx1"/>
                </a:solidFill>
              </a:rPr>
              <a:t>Ważne:</a:t>
            </a: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Jeśli do końca grudnia 2017 r. płatnik nie otrzyma z ZUS informacji o numerze rachunku składkowego powinien skontaktować się z placówką ZUS albo z Centrum Obsługi Telefonicznej (22 560 16 00 - COT)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Jeśli płatnik zgubi informację o numerze rachunku składkowego, to w celu jej ponownego otrzymania powinien zgłosić się do placówki ZUS albo Centrum Obsługi Telefonicznej.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W 2018 r. bez informacji o numerze rachunku składkowego płatnik nie będzie mógł opłacić żadnych </a:t>
            </a:r>
            <a:r>
              <a:rPr lang="pl-PL" sz="2800" dirty="0" smtClean="0">
                <a:solidFill>
                  <a:schemeClr val="tx1"/>
                </a:solidFill>
              </a:rPr>
              <a:t>składek</a:t>
            </a:r>
          </a:p>
          <a:p>
            <a:pPr algn="just"/>
            <a:endParaRPr lang="pl-PL" sz="2800" dirty="0" smtClean="0">
              <a:solidFill>
                <a:schemeClr val="tx1"/>
              </a:solidFill>
            </a:endParaRPr>
          </a:p>
          <a:p>
            <a:pPr algn="just"/>
            <a:r>
              <a:rPr lang="pl-PL" sz="2800" dirty="0" smtClean="0">
                <a:solidFill>
                  <a:schemeClr val="tx1"/>
                </a:solidFill>
              </a:rPr>
              <a:t>Uwaga:</a:t>
            </a: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Dotychczasowe konta do wpłaty składek będą aktywne tylko do 31.12.2017 r.</a:t>
            </a:r>
            <a:endParaRPr lang="pl-PL" sz="2800" b="1" dirty="0">
              <a:solidFill>
                <a:srgbClr val="003D6E"/>
              </a:solidFill>
            </a:endParaRPr>
          </a:p>
          <a:p>
            <a:pPr algn="just"/>
            <a:endParaRPr lang="pl-PL" sz="2800" dirty="0" smtClean="0">
              <a:solidFill>
                <a:srgbClr val="003D6E"/>
              </a:solidFill>
            </a:endParaRP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Picture 2" descr="C:\Users\anna.rosocha\AppData\Local\Microsoft\Windows\Temporary Internet Files\Content.Outlook\Q1UAVCHM\e-skladkaRevers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48" y="124272"/>
            <a:ext cx="1000006" cy="78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807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04504" y="987787"/>
            <a:ext cx="12025336" cy="18261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pl-PL" sz="2800" b="1" dirty="0">
                <a:solidFill>
                  <a:srgbClr val="003D6E"/>
                </a:solidFill>
              </a:rPr>
              <a:t>Od 2018 r. płatnik: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3D6E"/>
                </a:solidFill>
              </a:rPr>
              <a:t>będzie </a:t>
            </a:r>
            <a:r>
              <a:rPr lang="pl-PL" sz="2800" dirty="0">
                <a:solidFill>
                  <a:srgbClr val="003D6E"/>
                </a:solidFill>
              </a:rPr>
              <a:t>opłacał składki z wykorzystaniem standardowego dokumentu płatniczego,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3D6E"/>
                </a:solidFill>
              </a:rPr>
              <a:t>nie będzie wskazywał okresu na wpłacie,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3D6E"/>
                </a:solidFill>
              </a:rPr>
              <a:t>nie będzie wskazywał ubezpieczenia ani funduszu którego dotyczy wpłata</a:t>
            </a:r>
            <a:r>
              <a:rPr lang="pl-PL" sz="2800" dirty="0" smtClean="0">
                <a:solidFill>
                  <a:srgbClr val="003D6E"/>
                </a:solidFill>
              </a:rPr>
              <a:t>.</a:t>
            </a:r>
            <a:endParaRPr kumimoji="0" lang="pl-PL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4504" y="3364632"/>
            <a:ext cx="12406608" cy="66890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rtl="0" latinLnBrk="1" hangingPunct="0"/>
            <a:r>
              <a:rPr lang="pl-PL" sz="2800" b="1" dirty="0" smtClean="0">
                <a:solidFill>
                  <a:schemeClr val="tx1"/>
                </a:solidFill>
              </a:rPr>
              <a:t>Ważne:</a:t>
            </a:r>
          </a:p>
          <a:p>
            <a:pPr algn="l" rtl="0" latinLnBrk="1" hangingPunct="0"/>
            <a:r>
              <a:rPr lang="pl-PL" sz="2800" dirty="0" smtClean="0">
                <a:solidFill>
                  <a:schemeClr val="tx1"/>
                </a:solidFill>
              </a:rPr>
              <a:t>Nowe </a:t>
            </a:r>
            <a:r>
              <a:rPr lang="pl-PL" sz="2800" dirty="0">
                <a:solidFill>
                  <a:schemeClr val="tx1"/>
                </a:solidFill>
              </a:rPr>
              <a:t>zasady rozliczeń wpływają na podleganie dobrowolnemu ubezpieczeniu </a:t>
            </a:r>
            <a:r>
              <a:rPr lang="pl-PL" sz="2800" dirty="0" smtClean="0">
                <a:solidFill>
                  <a:schemeClr val="tx1"/>
                </a:solidFill>
              </a:rPr>
              <a:t>                       chorobowemu</a:t>
            </a:r>
            <a:r>
              <a:rPr lang="pl-PL" sz="2800" dirty="0">
                <a:solidFill>
                  <a:schemeClr val="tx1"/>
                </a:solidFill>
              </a:rPr>
              <a:t>:</a:t>
            </a:r>
          </a:p>
          <a:p>
            <a:pPr marL="342900" indent="-342900" algn="l" rtl="0" latinLnBrk="1" hangingPunct="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wpłaty będą rozliczane na najstarsze na koncie  należności,</a:t>
            </a:r>
          </a:p>
          <a:p>
            <a:pPr marL="342900" indent="-342900" algn="l" rtl="0" latinLnBrk="1" hangingPunct="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w przypadku zadłużenia za okresy wstecz -  tylko spłata zadłużenia albo </a:t>
            </a:r>
            <a:r>
              <a:rPr lang="pl-PL" sz="2800" dirty="0" smtClean="0">
                <a:solidFill>
                  <a:schemeClr val="tx1"/>
                </a:solidFill>
              </a:rPr>
              <a:t>podpisanie </a:t>
            </a:r>
            <a:r>
              <a:rPr lang="pl-PL" sz="2800" dirty="0">
                <a:solidFill>
                  <a:schemeClr val="tx1"/>
                </a:solidFill>
              </a:rPr>
              <a:t>umowy o rozłożenie należności </a:t>
            </a:r>
            <a:r>
              <a:rPr lang="pl-PL" sz="2800" dirty="0" smtClean="0">
                <a:solidFill>
                  <a:schemeClr val="tx1"/>
                </a:solidFill>
              </a:rPr>
              <a:t>na </a:t>
            </a:r>
            <a:r>
              <a:rPr lang="pl-PL" sz="2800" dirty="0">
                <a:solidFill>
                  <a:schemeClr val="tx1"/>
                </a:solidFill>
              </a:rPr>
              <a:t>raty zagwarantuje płatnikowi pozostanie w </a:t>
            </a:r>
            <a:r>
              <a:rPr lang="pl-PL" sz="2800" dirty="0" smtClean="0">
                <a:solidFill>
                  <a:schemeClr val="tx1"/>
                </a:solidFill>
              </a:rPr>
              <a:t>              ubezpieczeniu </a:t>
            </a:r>
            <a:r>
              <a:rPr lang="pl-PL" sz="2800" dirty="0">
                <a:solidFill>
                  <a:schemeClr val="tx1"/>
                </a:solidFill>
              </a:rPr>
              <a:t>i utrzymanie prawa do świadczeń </a:t>
            </a:r>
            <a:r>
              <a:rPr lang="pl-PL" sz="2800" dirty="0" smtClean="0">
                <a:solidFill>
                  <a:schemeClr val="tx1"/>
                </a:solidFill>
              </a:rPr>
              <a:t> krótkoterminowych</a:t>
            </a:r>
            <a:endParaRPr lang="pl-PL" sz="2800" dirty="0">
              <a:solidFill>
                <a:schemeClr val="tx1"/>
              </a:solidFill>
            </a:endParaRPr>
          </a:p>
          <a:p>
            <a:pPr algn="l" rtl="0" latinLnBrk="1" hangingPunct="0"/>
            <a:endParaRPr lang="pl-PL" sz="2800" dirty="0">
              <a:solidFill>
                <a:schemeClr val="tx1"/>
              </a:solidFill>
            </a:endParaRPr>
          </a:p>
          <a:p>
            <a:pPr algn="l" rtl="0" latinLnBrk="1" hangingPunct="0"/>
            <a:r>
              <a:rPr lang="pl-PL" sz="2800" dirty="0" smtClean="0">
                <a:solidFill>
                  <a:schemeClr val="tx1"/>
                </a:solidFill>
              </a:rPr>
              <a:t>W jednostce ZUS codziennie w godzinach obsługi klientów można skorzystać z                           pomocy </a:t>
            </a:r>
            <a:r>
              <a:rPr lang="pl-PL" sz="2800" dirty="0">
                <a:solidFill>
                  <a:schemeClr val="tx1"/>
                </a:solidFill>
              </a:rPr>
              <a:t>doradcy ds. </a:t>
            </a:r>
            <a:r>
              <a:rPr lang="pl-PL" sz="2800" dirty="0" smtClean="0">
                <a:solidFill>
                  <a:schemeClr val="tx1"/>
                </a:solidFill>
              </a:rPr>
              <a:t>ulg. Doradca pomoże w zgromadzeniu, przygotowaniu i                            wypełnieniu dokumentów niezbędnych do rozpatrzenia  wniosku o rozłożenie                             należności na raty.</a:t>
            </a:r>
          </a:p>
          <a:p>
            <a:pPr algn="l" rtl="0" latinLnBrk="1" hangingPunct="0"/>
            <a:endParaRPr lang="pl-PL" sz="2800" dirty="0">
              <a:solidFill>
                <a:schemeClr val="tx1"/>
              </a:solidFill>
            </a:endParaRPr>
          </a:p>
          <a:p>
            <a:pPr algn="l" rtl="0" latinLnBrk="1" hangingPunct="0"/>
            <a:endParaRPr lang="pl-PL" sz="2800" dirty="0">
              <a:solidFill>
                <a:schemeClr val="tx1"/>
              </a:solidFill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Picture 2" descr="C:\Users\anna.rosocha\AppData\Local\Microsoft\Windows\Temporary Internet Files\Content.Outlook\Q1UAVCHM\e-skladkaRevers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48" y="124272"/>
            <a:ext cx="1000006" cy="78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25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zablon prezentacji">
  <a:themeElements>
    <a:clrScheme name="ZUS">
      <a:dk1>
        <a:srgbClr val="003D6E"/>
      </a:dk1>
      <a:lt1>
        <a:srgbClr val="FFFFFF"/>
      </a:lt1>
      <a:dk2>
        <a:srgbClr val="000000"/>
      </a:dk2>
      <a:lt2>
        <a:srgbClr val="FFFFFF"/>
      </a:lt2>
      <a:accent1>
        <a:srgbClr val="00993F"/>
      </a:accent1>
      <a:accent2>
        <a:srgbClr val="BEC3CE"/>
      </a:accent2>
      <a:accent3>
        <a:srgbClr val="E1B34F"/>
      </a:accent3>
      <a:accent4>
        <a:srgbClr val="3F84D2"/>
      </a:accent4>
      <a:accent5>
        <a:srgbClr val="F05E5E"/>
      </a:accent5>
      <a:accent6>
        <a:srgbClr val="773F9B"/>
      </a:accent6>
      <a:hlink>
        <a:srgbClr val="0000FF"/>
      </a:hlink>
      <a:folHlink>
        <a:srgbClr val="FF00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kskluzywn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</Template>
  <TotalTime>41</TotalTime>
  <Words>551</Words>
  <Application>Microsoft Office PowerPoint</Application>
  <PresentationFormat>Niestandardowy</PresentationFormat>
  <Paragraphs>43</Paragraphs>
  <Slides>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Szablon prezentacji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Ania</dc:creator>
  <cp:lastModifiedBy>ROSOCHA, ANNA</cp:lastModifiedBy>
  <cp:revision>10</cp:revision>
  <dcterms:created xsi:type="dcterms:W3CDTF">2017-08-09T19:52:39Z</dcterms:created>
  <dcterms:modified xsi:type="dcterms:W3CDTF">2017-08-11T08:17:50Z</dcterms:modified>
</cp:coreProperties>
</file>